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1057" r:id="rId2"/>
    <p:sldId id="1067" r:id="rId3"/>
    <p:sldId id="1068" r:id="rId4"/>
    <p:sldId id="1069" r:id="rId5"/>
    <p:sldId id="1070" r:id="rId6"/>
    <p:sldId id="1071" r:id="rId7"/>
    <p:sldId id="1072" r:id="rId8"/>
    <p:sldId id="1074" r:id="rId9"/>
    <p:sldId id="1075" r:id="rId10"/>
    <p:sldId id="1059" r:id="rId11"/>
    <p:sldId id="1073" r:id="rId12"/>
  </p:sldIdLst>
  <p:sldSz cx="10693400" cy="7561263"/>
  <p:notesSz cx="6669088" cy="9926638"/>
  <p:defaultTextStyle>
    <a:defPPr>
      <a:defRPr lang="de-DE"/>
    </a:defPPr>
    <a:lvl1pPr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0"/>
      </a:spcBef>
      <a:spcAft>
        <a:spcPct val="0"/>
      </a:spcAft>
      <a:defRPr sz="1300"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3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1848"/>
    <a:srgbClr val="009900"/>
    <a:srgbClr val="008342"/>
    <a:srgbClr val="FFFFFF"/>
    <a:srgbClr val="62EAFC"/>
    <a:srgbClr val="CCFFCC"/>
    <a:srgbClr val="3A1A35"/>
    <a:srgbClr val="0090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ittlere Formatvorlage 2 - Akz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2833802-FEF1-4C79-8D5D-14CF1EAF98D9}" styleName="Helle Formatvorlage 2 - Akz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unkle Formatvorlage 2 - Akzent 1/Akz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9" autoAdjust="0"/>
    <p:restoredTop sz="88639" autoAdjust="0"/>
  </p:normalViewPr>
  <p:slideViewPr>
    <p:cSldViewPr>
      <p:cViewPr varScale="1">
        <p:scale>
          <a:sx n="78" d="100"/>
          <a:sy n="78" d="100"/>
        </p:scale>
        <p:origin x="476" y="36"/>
      </p:cViewPr>
      <p:guideLst>
        <p:guide orient="horz" pos="2381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 varScale="1">
        <p:scale>
          <a:sx n="72" d="100"/>
          <a:sy n="72" d="100"/>
        </p:scale>
        <p:origin x="41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defRPr sz="1000" b="0" i="1"/>
            </a:lvl1pPr>
          </a:lstStyle>
          <a:p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9838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defRPr sz="1000" b="0" i="1"/>
            </a:lvl1pPr>
          </a:lstStyle>
          <a:p>
            <a:fld id="{1AC6087D-E0B0-4878-AD5D-704BFEDEBC14}" type="datetime1">
              <a:rPr lang="de-CH"/>
              <a:pPr/>
              <a:t>10.09.2024</a:t>
            </a:fld>
            <a:endParaRPr lang="de-DE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defRPr sz="1000" b="0" i="1"/>
            </a:lvl1pPr>
          </a:lstStyle>
          <a:p>
            <a:r>
              <a:rPr lang="de-DE"/>
              <a:t>© SBV/USP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9838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defRPr sz="1000" b="0" i="1"/>
            </a:lvl1pPr>
          </a:lstStyle>
          <a:p>
            <a:fld id="{7A22BAC6-0D4F-4AAA-B8B4-ECC24A5CCEF1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defTabSz="762000">
              <a:lnSpc>
                <a:spcPct val="100000"/>
              </a:lnSpc>
              <a:defRPr sz="1000" b="0" i="1"/>
            </a:lvl1pPr>
          </a:lstStyle>
          <a:p>
            <a:endParaRPr lang="de-DE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9838" y="9525"/>
            <a:ext cx="288925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 defTabSz="762000">
              <a:lnSpc>
                <a:spcPct val="100000"/>
              </a:lnSpc>
              <a:defRPr sz="1000" b="0" i="1"/>
            </a:lvl1pPr>
          </a:lstStyle>
          <a:p>
            <a:fld id="{0245DE86-ABF6-4622-B07D-A42C1B5044C5}" type="datetime1">
              <a:rPr lang="de-CH"/>
              <a:t>10.09.2024</a:t>
            </a:fld>
            <a:endParaRPr lang="de-DE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defTabSz="762000">
              <a:lnSpc>
                <a:spcPct val="100000"/>
              </a:lnSpc>
              <a:defRPr sz="1000" b="0" i="1"/>
            </a:lvl1pPr>
          </a:lstStyle>
          <a:p>
            <a:r>
              <a:rPr lang="de-DE"/>
              <a:t>© SBV/USP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9838" y="9450388"/>
            <a:ext cx="2889250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 defTabSz="762000">
              <a:lnSpc>
                <a:spcPct val="100000"/>
              </a:lnSpc>
              <a:defRPr sz="1000" b="0" i="1"/>
            </a:lvl1pPr>
          </a:lstStyle>
          <a:p>
            <a:fld id="{8C988BA7-46D7-4738-8CE8-E7355F501979}" type="slidenum">
              <a:rPr lang="de-DE"/>
              <a:t>‹Nr.›</a:t>
            </a:fld>
            <a:endParaRPr lang="de-DE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9000" y="4718050"/>
            <a:ext cx="4891088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Texte principal</a:t>
            </a:r>
          </a:p>
          <a:p>
            <a:pPr lvl="1"/>
            <a:r>
              <a:rPr lang="de-DE"/>
              <a:t>Deuxième niveau</a:t>
            </a:r>
          </a:p>
          <a:p>
            <a:pPr lvl="2"/>
            <a:r>
              <a:rPr lang="de-DE"/>
              <a:t>Troisième niveau</a:t>
            </a:r>
          </a:p>
          <a:p>
            <a:pPr lvl="3"/>
            <a:r>
              <a:rPr lang="de-DE"/>
              <a:t>Quatrième niveau</a:t>
            </a:r>
          </a:p>
          <a:p>
            <a:pPr lvl="4"/>
            <a:r>
              <a:rPr lang="de-DE"/>
              <a:t>Cinquième niveau</a:t>
            </a:r>
          </a:p>
        </p:txBody>
      </p:sp>
      <p:sp>
        <p:nvSpPr>
          <p:cNvPr id="205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4238" y="869950"/>
            <a:ext cx="4902200" cy="34671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762000" rtl="0" fontAlgn="base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909104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10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158740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11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821043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2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678082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3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40556981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1259321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5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366415459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6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426551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7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6640948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8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7771423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de-DE" altLang="de-DE"/>
              <a:t>© SBV/USP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100F7CE-F38D-43B5-9B45-7566877C9048}" type="slidenum">
              <a:rPr lang="de-DE" altLang="de-DE" smtClean="0"/>
              <a:t>9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876455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82" name="Text Box 14"/>
          <p:cNvSpPr txBox="1">
            <a:spLocks noChangeArrowheads="1"/>
          </p:cNvSpPr>
          <p:nvPr/>
        </p:nvSpPr>
        <p:spPr bwMode="auto">
          <a:xfrm>
            <a:off x="0" y="6837363"/>
            <a:ext cx="10891838" cy="760412"/>
          </a:xfrm>
          <a:prstGeom prst="rect">
            <a:avLst/>
          </a:prstGeom>
          <a:solidFill>
            <a:srgbClr val="009036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/>
          <a:p>
            <a:pPr marL="198438"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3232150" algn="r"/>
                <a:tab pos="4035425" algn="l"/>
                <a:tab pos="5561013" algn="l"/>
                <a:tab pos="5826125" algn="l"/>
              </a:tabLst>
            </a:pP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0" y="1079500"/>
            <a:ext cx="10796588" cy="5795963"/>
          </a:xfrm>
          <a:prstGeom prst="rect">
            <a:avLst/>
          </a:prstGeom>
          <a:solidFill>
            <a:srgbClr val="A51848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de-CH"/>
          </a:p>
        </p:txBody>
      </p:sp>
      <p:sp>
        <p:nvSpPr>
          <p:cNvPr id="109583" name="Line 15"/>
          <p:cNvSpPr>
            <a:spLocks noChangeShapeType="1"/>
          </p:cNvSpPr>
          <p:nvPr/>
        </p:nvSpPr>
        <p:spPr bwMode="auto">
          <a:xfrm>
            <a:off x="4030663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9584" name="Line 16"/>
          <p:cNvSpPr>
            <a:spLocks noChangeShapeType="1"/>
          </p:cNvSpPr>
          <p:nvPr/>
        </p:nvSpPr>
        <p:spPr bwMode="auto">
          <a:xfrm>
            <a:off x="5346700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09585" name="Rectangle 17"/>
          <p:cNvSpPr>
            <a:spLocks noGrp="1" noChangeArrowheads="1"/>
          </p:cNvSpPr>
          <p:nvPr>
            <p:ph type="ctrTitle"/>
          </p:nvPr>
        </p:nvSpPr>
        <p:spPr>
          <a:xfrm>
            <a:off x="539750" y="2159000"/>
            <a:ext cx="9847263" cy="1117600"/>
          </a:xfrm>
        </p:spPr>
        <p:txBody>
          <a:bodyPr/>
          <a:lstStyle>
            <a:lvl1pPr>
              <a:lnSpc>
                <a:spcPts val="5000"/>
              </a:lnSpc>
              <a:defRPr sz="48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109586" name="Rectangle 18"/>
          <p:cNvSpPr>
            <a:spLocks noGrp="1" noChangeArrowheads="1"/>
          </p:cNvSpPr>
          <p:nvPr>
            <p:ph type="subTitle" idx="1"/>
          </p:nvPr>
        </p:nvSpPr>
        <p:spPr>
          <a:xfrm>
            <a:off x="539750" y="3719513"/>
            <a:ext cx="9847263" cy="1933575"/>
          </a:xfrm>
        </p:spPr>
        <p:txBody>
          <a:bodyPr/>
          <a:lstStyle>
            <a:lvl1pPr marL="0" indent="0">
              <a:lnSpc>
                <a:spcPts val="3800"/>
              </a:lnSpc>
              <a:spcBef>
                <a:spcPct val="0"/>
              </a:spcBef>
              <a:defRPr sz="3600" b="1"/>
            </a:lvl1pPr>
          </a:lstStyle>
          <a:p>
            <a:r>
              <a:rPr lang="de-DE"/>
              <a:t>Master-Untertitelformat bearbeiten</a:t>
            </a:r>
            <a:endParaRPr lang="de-CH"/>
          </a:p>
        </p:txBody>
      </p:sp>
      <p:pic>
        <p:nvPicPr>
          <p:cNvPr id="109588" name="Picture 20" descr="logo_cmyk_dfi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12900" y="357188"/>
            <a:ext cx="3700463" cy="611187"/>
          </a:xfrm>
          <a:prstGeom prst="rect">
            <a:avLst/>
          </a:prstGeom>
          <a:noFill/>
        </p:spPr>
      </p:pic>
      <p:sp>
        <p:nvSpPr>
          <p:cNvPr id="109592" name="Rectangle 24"/>
          <p:cNvSpPr>
            <a:spLocks noChangeArrowheads="1"/>
          </p:cNvSpPr>
          <p:nvPr/>
        </p:nvSpPr>
        <p:spPr bwMode="auto">
          <a:xfrm>
            <a:off x="4071938" y="6938963"/>
            <a:ext cx="1065212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AgriAliForm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Bildung/Formation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Laurstrasse 10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CH-5201 Brugg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93" name="Rectangle 25"/>
          <p:cNvSpPr>
            <a:spLocks noChangeArrowheads="1"/>
          </p:cNvSpPr>
          <p:nvPr/>
        </p:nvSpPr>
        <p:spPr bwMode="auto">
          <a:xfrm>
            <a:off x="5392738" y="6938963"/>
            <a:ext cx="1277937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266700" algn="l"/>
              </a:tabLst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Tel:	056 462 54 40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Fax:	056 441 53 48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Mail: info@agri-job.ch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www.agri-job.ch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9594" name="Rectangle 26"/>
          <p:cNvSpPr>
            <a:spLocks noChangeArrowheads="1"/>
          </p:cNvSpPr>
          <p:nvPr/>
        </p:nvSpPr>
        <p:spPr bwMode="auto">
          <a:xfrm>
            <a:off x="549275" y="6938963"/>
            <a:ext cx="3084513" cy="40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r"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der Arbeitswelt (OdA) 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du monde du travail (OrTra)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>
                <a:solidFill>
                  <a:srgbClr val="FFFFFF"/>
                </a:solidFill>
                <a:latin typeface="Verdana" pitchFamily="34" charset="0"/>
              </a:rPr>
              <a:t>Organizzazione del mondo del lavoro (Oml)</a:t>
            </a:r>
            <a:endParaRPr lang="it-CH" sz="900">
              <a:solidFill>
                <a:srgbClr val="FFFFFF"/>
              </a:solidFill>
              <a:latin typeface="Verdana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764463" y="898525"/>
            <a:ext cx="2406650" cy="561816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539750" y="898525"/>
            <a:ext cx="7072313" cy="561816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44550" y="4859338"/>
            <a:ext cx="9090025" cy="15017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44550" y="3205163"/>
            <a:ext cx="9090025" cy="16541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539750" y="2084388"/>
            <a:ext cx="4738688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430838" y="2084388"/>
            <a:ext cx="4740275" cy="4432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3213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4988" y="1692275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34988" y="2397125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5432425" y="1692275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432425" y="2397125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4988" y="301625"/>
            <a:ext cx="3517900" cy="12811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181475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534988" y="1582738"/>
            <a:ext cx="3517900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095500" y="5292725"/>
            <a:ext cx="64166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09550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095500" y="5918200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1" name="Rectangle 197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9750" y="2084388"/>
            <a:ext cx="9631363" cy="443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Texte courant Texte courant Texte courant</a:t>
            </a:r>
          </a:p>
          <a:p>
            <a:pPr lvl="1"/>
            <a:r>
              <a:rPr lang="de-CH"/>
              <a:t>Deuxième niveau</a:t>
            </a:r>
          </a:p>
          <a:p>
            <a:pPr lvl="2"/>
            <a:r>
              <a:rPr lang="de-CH"/>
              <a:t>Troisième niveau</a:t>
            </a:r>
          </a:p>
          <a:p>
            <a:pPr lvl="0"/>
            <a:endParaRPr lang="de-CH"/>
          </a:p>
        </p:txBody>
      </p:sp>
      <p:sp>
        <p:nvSpPr>
          <p:cNvPr id="1222" name="Rectangle 198"/>
          <p:cNvSpPr>
            <a:spLocks noGrp="1" noChangeArrowheads="1"/>
          </p:cNvSpPr>
          <p:nvPr>
            <p:ph type="title"/>
          </p:nvPr>
        </p:nvSpPr>
        <p:spPr bwMode="auto">
          <a:xfrm>
            <a:off x="539750" y="898525"/>
            <a:ext cx="9623425" cy="1009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CH"/>
              <a:t>Titre</a:t>
            </a:r>
          </a:p>
        </p:txBody>
      </p:sp>
      <p:sp>
        <p:nvSpPr>
          <p:cNvPr id="1228" name="Text Box 204"/>
          <p:cNvSpPr txBox="1">
            <a:spLocks noChangeArrowheads="1"/>
          </p:cNvSpPr>
          <p:nvPr/>
        </p:nvSpPr>
        <p:spPr bwMode="auto">
          <a:xfrm>
            <a:off x="0" y="6837363"/>
            <a:ext cx="10891838" cy="760412"/>
          </a:xfrm>
          <a:prstGeom prst="rect">
            <a:avLst/>
          </a:prstGeom>
          <a:solidFill>
            <a:srgbClr val="009036"/>
          </a:solidFill>
          <a:ln w="9525">
            <a:noFill/>
            <a:miter lim="800000"/>
            <a:headEnd/>
            <a:tailEnd/>
          </a:ln>
          <a:effectLst/>
        </p:spPr>
        <p:txBody>
          <a:bodyPr lIns="0" tIns="36000" rIns="0" bIns="0"/>
          <a:lstStyle/>
          <a:p>
            <a:pPr marL="198438"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3232150" algn="r"/>
                <a:tab pos="4035425" algn="l"/>
                <a:tab pos="5561013" algn="l"/>
                <a:tab pos="5826125" algn="l"/>
              </a:tabLst>
            </a:pP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29" name="Line 205"/>
          <p:cNvSpPr>
            <a:spLocks noChangeShapeType="1"/>
          </p:cNvSpPr>
          <p:nvPr/>
        </p:nvSpPr>
        <p:spPr bwMode="auto">
          <a:xfrm>
            <a:off x="4030663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230" name="Line 206"/>
          <p:cNvSpPr>
            <a:spLocks noChangeShapeType="1"/>
          </p:cNvSpPr>
          <p:nvPr/>
        </p:nvSpPr>
        <p:spPr bwMode="auto">
          <a:xfrm>
            <a:off x="5346700" y="6962775"/>
            <a:ext cx="0" cy="754063"/>
          </a:xfrm>
          <a:prstGeom prst="line">
            <a:avLst/>
          </a:prstGeom>
          <a:noFill/>
          <a:ln w="9525">
            <a:solidFill>
              <a:srgbClr val="FFFF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de-CH"/>
          </a:p>
        </p:txBody>
      </p:sp>
      <p:sp>
        <p:nvSpPr>
          <p:cNvPr id="1231" name="Rectangle 207"/>
          <p:cNvSpPr>
            <a:spLocks noChangeArrowheads="1"/>
          </p:cNvSpPr>
          <p:nvPr/>
        </p:nvSpPr>
        <p:spPr bwMode="auto">
          <a:xfrm>
            <a:off x="4071938" y="6938963"/>
            <a:ext cx="1065212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AgriAliForm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Formation/Formation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Rue de la Laur 10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CH-5201 Brugg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32" name="Rectangle 208"/>
          <p:cNvSpPr>
            <a:spLocks noChangeArrowheads="1"/>
          </p:cNvSpPr>
          <p:nvPr/>
        </p:nvSpPr>
        <p:spPr bwMode="auto">
          <a:xfrm>
            <a:off x="5392738" y="6938963"/>
            <a:ext cx="1277937" cy="5461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0" tIns="0" rIns="0" bIns="0">
            <a:spAutoFit/>
          </a:bodyPr>
          <a:lstStyle/>
          <a:p>
            <a:pPr defTabSz="995363" eaLnBrk="1" hangingPunct="1">
              <a:lnSpc>
                <a:spcPct val="100000"/>
              </a:lnSpc>
              <a:spcBef>
                <a:spcPct val="55000"/>
              </a:spcBef>
              <a:tabLst>
                <a:tab pos="266700" algn="l"/>
              </a:tabLst>
            </a:pP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Tél : 056 462 54 40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 b="0">
                <a:solidFill>
                  <a:srgbClr val="FFFFFF"/>
                </a:solidFill>
                <a:latin typeface="Verdana" pitchFamily="34" charset="0"/>
              </a:rPr>
              <a:t>Télécopieur : 056 441 53 48</a:t>
            </a:r>
            <a:br>
              <a:rPr lang="de-CH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 b="0">
                <a:solidFill>
                  <a:srgbClr val="FFFFFF"/>
                </a:solidFill>
                <a:latin typeface="Verdana" pitchFamily="34" charset="0"/>
              </a:rPr>
              <a:t>Courrier électronique : info@agri-job.ch</a:t>
            </a:r>
            <a:br>
              <a:rPr lang="it-IT" sz="900" b="0">
                <a:solidFill>
                  <a:srgbClr val="FFFFFF"/>
                </a:solidFill>
                <a:latin typeface="Verdana" pitchFamily="34" charset="0"/>
              </a:rPr>
            </a:br>
            <a:r>
              <a:rPr lang="en-GB" sz="900" b="0">
                <a:solidFill>
                  <a:srgbClr val="FFFFFF"/>
                </a:solidFill>
                <a:latin typeface="Verdana" pitchFamily="34" charset="0"/>
              </a:rPr>
              <a:t>www.agri-job.ch</a:t>
            </a:r>
            <a:endParaRPr lang="it-CH" sz="900" b="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233" name="Rectangle 209"/>
          <p:cNvSpPr>
            <a:spLocks noChangeArrowheads="1"/>
          </p:cNvSpPr>
          <p:nvPr/>
        </p:nvSpPr>
        <p:spPr bwMode="auto">
          <a:xfrm>
            <a:off x="549275" y="6938963"/>
            <a:ext cx="3084513" cy="4095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0" tIns="0" rIns="0" bIns="0">
            <a:spAutoFit/>
          </a:bodyPr>
          <a:lstStyle/>
          <a:p>
            <a:pPr algn="r" defTabSz="995363" eaLnBrk="1" hangingPunct="1">
              <a:lnSpc>
                <a:spcPct val="100000"/>
              </a:lnSpc>
              <a:spcBef>
                <a:spcPct val="55000"/>
              </a:spcBef>
            </a:pP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du monde du travail (OrTra) 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de-CH" sz="900">
                <a:solidFill>
                  <a:srgbClr val="FFFFFF"/>
                </a:solidFill>
                <a:latin typeface="Verdana" pitchFamily="34" charset="0"/>
              </a:rPr>
              <a:t>Organisation du monde du travail (OrTra)</a:t>
            </a:r>
            <a:br>
              <a:rPr lang="de-CH" sz="900">
                <a:solidFill>
                  <a:srgbClr val="FFFFFF"/>
                </a:solidFill>
                <a:latin typeface="Verdana" pitchFamily="34" charset="0"/>
              </a:rPr>
            </a:br>
            <a:r>
              <a:rPr lang="it-IT" sz="900">
                <a:solidFill>
                  <a:srgbClr val="FFFFFF"/>
                </a:solidFill>
                <a:latin typeface="Verdana" pitchFamily="34" charset="0"/>
              </a:rPr>
              <a:t>Organizzazione del mondo del lavoro (Oml)</a:t>
            </a:r>
            <a:endParaRPr lang="it-CH" sz="900">
              <a:solidFill>
                <a:srgbClr val="FFFFFF"/>
              </a:solidFill>
              <a:latin typeface="Verdana" pitchFamily="34" charset="0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9883775" y="6938963"/>
            <a:ext cx="519113" cy="223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100260" tIns="50131" rIns="100260" bIns="50131">
            <a:spAutoFit/>
          </a:bodyPr>
          <a:lstStyle/>
          <a:p>
            <a:pPr algn="r" defTabSz="830263"/>
            <a:fld id="{290968DC-6905-4541-8768-C262C05222C0}" type="slidenum">
              <a:rPr lang="de-DE" sz="900">
                <a:solidFill>
                  <a:srgbClr val="FFFFFF"/>
                </a:solidFill>
                <a:latin typeface="Verdana" pitchFamily="34" charset="0"/>
              </a:rPr>
              <a:t>‹Nr.›</a:t>
            </a:fld>
            <a:endParaRPr lang="de-DE" sz="900">
              <a:solidFill>
                <a:srgbClr val="FFFFFF"/>
              </a:solidFill>
              <a:latin typeface="Verdana" pitchFamily="34" charset="0"/>
              <a:cs typeface="Arial" charset="0"/>
            </a:endParaRPr>
          </a:p>
        </p:txBody>
      </p:sp>
      <p:pic>
        <p:nvPicPr>
          <p:cNvPr id="1235" name="Picture 211" descr="logo_cmyk_dfi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686550" y="217488"/>
            <a:ext cx="3700463" cy="611187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2pPr>
      <a:lvl3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3pPr>
      <a:lvl4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4pPr>
      <a:lvl5pPr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5pPr>
      <a:lvl6pPr marL="4572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6pPr>
      <a:lvl7pPr marL="9144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7pPr>
      <a:lvl8pPr marL="13716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8pPr>
      <a:lvl9pPr marL="1828800" algn="l" defTabSz="830263" rtl="0" eaLnBrk="1" fontAlgn="base" hangingPunct="1">
        <a:lnSpc>
          <a:spcPts val="38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6064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AutoNum type="arabicPeriod"/>
        <a:defRPr>
          <a:solidFill>
            <a:schemeClr val="tx1"/>
          </a:solidFill>
          <a:latin typeface="+mn-lt"/>
        </a:defRPr>
      </a:lvl2pPr>
      <a:lvl3pPr marL="1055688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AutoNum type="alphaLcPeriod"/>
        <a:defRPr>
          <a:solidFill>
            <a:schemeClr val="tx1"/>
          </a:solidFill>
          <a:latin typeface="+mn-lt"/>
        </a:defRPr>
      </a:lvl3pPr>
      <a:lvl4pPr marL="1836738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+mn-lt"/>
        </a:defRPr>
      </a:lvl4pPr>
      <a:lvl5pPr marL="23336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5pPr>
      <a:lvl6pPr marL="27908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6pPr>
      <a:lvl7pPr marL="32480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7pPr>
      <a:lvl8pPr marL="37052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8pPr>
      <a:lvl9pPr marL="4162425" indent="-342900" algn="l" defTabSz="830263" rtl="0" eaLnBrk="1" fontAlgn="base" hangingPunct="1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1585962"/>
          </a:xfrm>
        </p:spPr>
        <p:txBody>
          <a:bodyPr/>
          <a:lstStyle/>
          <a:p>
            <a:r>
              <a:rPr lang="de-CH" dirty="0"/>
              <a:t>CI, interprofessionnel</a:t>
            </a:r>
            <a:br>
              <a:rPr lang="de-CH" dirty="0"/>
            </a:b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5131807"/>
              </p:ext>
            </p:extLst>
          </p:nvPr>
        </p:nvGraphicFramePr>
        <p:xfrm>
          <a:off x="539750" y="2612699"/>
          <a:ext cx="9343453" cy="40627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56191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47463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Sécurité au travail et protection de la santé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Manipulation des véhicules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 </a:t>
                      </a:r>
                    </a:p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agri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: jour 3 en 2ème)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Chariots élévateurs/véhicules de levage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6001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0" y="530229"/>
            <a:ext cx="8712547" cy="1378193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arboriculteur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endParaRPr lang="de-CH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6515359"/>
              </p:ext>
            </p:extLst>
          </p:nvPr>
        </p:nvGraphicFramePr>
        <p:xfrm>
          <a:off x="666600" y="1596354"/>
          <a:ext cx="9432628" cy="412849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5644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392488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973360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474912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72861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62540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Manipulation de la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tronçonneuse</a:t>
                      </a:r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b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0338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Machines spécifiques à l'arboriculture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d, 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1018222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Protection des plantes, techniques d'application, </a:t>
                      </a:r>
                      <a:r>
                        <a:rPr lang="de-CH" sz="2000" dirty="0" err="1"/>
                        <a:t>régulation des mauvaises herbes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888783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Durabilité, biodiversité, </a:t>
                      </a:r>
                      <a:r>
                        <a:rPr lang="de-CH" sz="2000" dirty="0" err="1"/>
                        <a:t>thème des auxiliaires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d-f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0" dirty="0">
                <a:latin typeface="+mn-lt"/>
              </a:rPr>
              <a:t>Total : 5 + 6 = 11</a:t>
            </a:r>
          </a:p>
        </p:txBody>
      </p:sp>
    </p:spTree>
    <p:extLst>
      <p:ext uri="{BB962C8B-B14F-4D97-AF65-F5344CB8AC3E}">
        <p14:creationId xmlns:p14="http://schemas.microsoft.com/office/powerpoint/2010/main" val="8813202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3345" y="686583"/>
            <a:ext cx="6391126" cy="730121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maraîcher</a:t>
            </a:r>
            <a:r>
              <a:rPr lang="de-CH" dirty="0"/>
              <a:t>/</a:t>
            </a:r>
            <a:r>
              <a:rPr lang="de-CH" dirty="0" err="1"/>
              <a:t>ère</a:t>
            </a:r>
            <a:r>
              <a:rPr lang="de-CH" dirty="0"/>
              <a:t> CFC </a:t>
            </a:r>
            <a:br>
              <a:rPr lang="de-CH" dirty="0"/>
            </a:br>
            <a:endParaRPr lang="de-CH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9368917"/>
              </p:ext>
            </p:extLst>
          </p:nvPr>
        </p:nvGraphicFramePr>
        <p:xfrm>
          <a:off x="663345" y="1456499"/>
          <a:ext cx="8928572" cy="495365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5644">
                  <a:extLst>
                    <a:ext uri="{9D8B030D-6E8A-4147-A177-3AD203B41FA5}">
                      <a16:colId xmlns:a16="http://schemas.microsoft.com/office/drawing/2014/main" val="19365794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73566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424572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72861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1/2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Machines et appareils spécifiques aux cultures maraîchères (y compris Smart Farming)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d, 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2.5 (1+1.5)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Culture de jeunes plants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2/3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Produits et </a:t>
                      </a:r>
                      <a:r>
                        <a:rPr lang="de-CH" dirty="0" err="1"/>
                        <a:t>appareils</a:t>
                      </a:r>
                      <a:r>
                        <a:rPr lang="de-CH" dirty="0"/>
                        <a:t> phytosanitaires (y compris l'entretien)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2 (1+1)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2/3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dirty="0"/>
                        <a:t>Biodiversité (y compris </a:t>
                      </a:r>
                      <a:r>
                        <a:rPr lang="de-CH" dirty="0" err="1"/>
                        <a:t>la thématique des auxiliaires</a:t>
                      </a:r>
                      <a:r>
                        <a:rPr lang="de-CH" dirty="0"/>
                        <a:t>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1 (0.5+0.5)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  <a:tr h="740922"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Assurance qualité (récolte et préparation des légumes) et hygiène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dirty="0"/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dirty="0"/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7075204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3345" y="6449948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0" dirty="0">
                <a:latin typeface="+mn-lt"/>
              </a:rPr>
              <a:t>Total : 5 + 7 = 12</a:t>
            </a:r>
          </a:p>
        </p:txBody>
      </p:sp>
    </p:spTree>
    <p:extLst>
      <p:ext uri="{BB962C8B-B14F-4D97-AF65-F5344CB8AC3E}">
        <p14:creationId xmlns:p14="http://schemas.microsoft.com/office/powerpoint/2010/main" val="10590668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721866"/>
          </a:xfrm>
        </p:spPr>
        <p:txBody>
          <a:bodyPr/>
          <a:lstStyle/>
          <a:p>
            <a:r>
              <a:rPr lang="de-CH" dirty="0"/>
              <a:t>CI, tous les agriculteurs/</a:t>
            </a:r>
            <a:r>
              <a:rPr lang="de-CH" dirty="0" err="1"/>
              <a:t>trices</a:t>
            </a:r>
            <a:r>
              <a:rPr lang="de-CH" dirty="0"/>
              <a:t> CFC</a:t>
            </a: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2182186"/>
              </p:ext>
            </p:extLst>
          </p:nvPr>
        </p:nvGraphicFramePr>
        <p:xfrm>
          <a:off x="539750" y="2612699"/>
          <a:ext cx="9343453" cy="406274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478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3960440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3872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Manipulation de la tronçonneuse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Machines dans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les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de-CH" sz="2400" dirty="0" err="1">
                          <a:solidFill>
                            <a:schemeClr val="tx1"/>
                          </a:solidFill>
                        </a:rPr>
                        <a:t>champs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Médicaments vétérinaires et transport des animaux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8383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r>
              <a:rPr lang="de-CH" dirty="0"/>
              <a:t>Orientation élevage bovin</a:t>
            </a:r>
            <a:br>
              <a:rPr lang="de-CH" dirty="0"/>
            </a:br>
            <a:br>
              <a:rPr lang="de-CH" dirty="0"/>
            </a:b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767908"/>
              </p:ext>
            </p:extLst>
          </p:nvPr>
        </p:nvGraphicFramePr>
        <p:xfrm>
          <a:off x="539750" y="3060551"/>
          <a:ext cx="9343453" cy="270005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30486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3816424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Signaux bovins et médecine alternative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Taxer et traire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+ 2 = 11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948616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r>
              <a:rPr lang="de-CH" dirty="0"/>
              <a:t>Orientation </a:t>
            </a:r>
            <a:r>
              <a:rPr lang="de-CH" dirty="0" err="1"/>
              <a:t>élevage</a:t>
            </a:r>
            <a:r>
              <a:rPr lang="de-CH" dirty="0"/>
              <a:t> </a:t>
            </a:r>
            <a:r>
              <a:rPr lang="de-CH" dirty="0" err="1"/>
              <a:t>porcin</a:t>
            </a:r>
            <a:br>
              <a:rPr lang="de-CH" dirty="0"/>
            </a:br>
            <a:br>
              <a:rPr lang="de-CH" dirty="0"/>
            </a:b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03371"/>
              </p:ext>
            </p:extLst>
          </p:nvPr>
        </p:nvGraphicFramePr>
        <p:xfrm>
          <a:off x="450156" y="2521745"/>
          <a:ext cx="9466457" cy="32200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64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71637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3973474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40251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605031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Castration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Insémination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400" dirty="0">
                          <a:solidFill>
                            <a:schemeClr val="tx1"/>
                          </a:solidFill>
                        </a:rPr>
                        <a:t>Soin </a:t>
                      </a:r>
                      <a:r>
                        <a:rPr lang="fr-FR" sz="2400">
                          <a:solidFill>
                            <a:schemeClr val="tx1"/>
                          </a:solidFill>
                        </a:rPr>
                        <a:t>aux onglons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l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89708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de-CH" dirty="0"/>
              <a:t>CI, </a:t>
            </a:r>
            <a:r>
              <a:rPr lang="de-CH" dirty="0" err="1"/>
              <a:t>Agriculteur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r>
              <a:rPr lang="de-CH" dirty="0"/>
              <a:t>Orientation </a:t>
            </a:r>
            <a:r>
              <a:rPr lang="de-CH" dirty="0" err="1"/>
              <a:t>aviculture</a:t>
            </a:r>
            <a:br>
              <a:rPr lang="de-CH" dirty="0"/>
            </a:b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0384665"/>
              </p:ext>
            </p:extLst>
          </p:nvPr>
        </p:nvGraphicFramePr>
        <p:xfrm>
          <a:off x="539750" y="2187944"/>
          <a:ext cx="9343453" cy="442382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58478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82453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15212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452862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935770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/>
                        <a:t>Dosage, vaccination et prélèvement d'échantillons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122369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/>
                        <a:t>Dissection, anatomie, signaux de volaille, étourdissement, mise à mort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815152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/>
                        <a:t>Transformation des œufs, hygiène et chargement des volailles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dirty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496519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90649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165797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r>
              <a:rPr lang="de-CH" dirty="0" err="1"/>
              <a:t>Orientations</a:t>
            </a:r>
            <a:r>
              <a:rPr lang="de-CH" dirty="0"/>
              <a:t> Grandes </a:t>
            </a:r>
            <a:r>
              <a:rPr lang="de-CH" dirty="0" err="1"/>
              <a:t>cultures</a:t>
            </a:r>
            <a:r>
              <a:rPr lang="de-CH" dirty="0"/>
              <a:t> et </a:t>
            </a:r>
            <a:r>
              <a:rPr lang="de-CH" dirty="0" err="1"/>
              <a:t>Production</a:t>
            </a:r>
            <a:r>
              <a:rPr lang="de-CH" dirty="0"/>
              <a:t> </a:t>
            </a:r>
            <a:r>
              <a:rPr lang="de-CH" dirty="0" err="1"/>
              <a:t>végétale</a:t>
            </a:r>
            <a:r>
              <a:rPr lang="de-CH" dirty="0"/>
              <a:t> </a:t>
            </a:r>
            <a:r>
              <a:rPr lang="de-CH" dirty="0" err="1"/>
              <a:t>biologique</a:t>
            </a:r>
            <a:br>
              <a:rPr lang="de-CH" dirty="0"/>
            </a:br>
            <a:br>
              <a:rPr lang="de-CH" dirty="0"/>
            </a:br>
            <a:r>
              <a:rPr lang="de-CH" sz="2800" b="0" dirty="0"/>
              <a:t>3 jours</a:t>
            </a:r>
            <a:br>
              <a:rPr lang="de-CH" dirty="0"/>
            </a:b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5293922"/>
              </p:ext>
            </p:extLst>
          </p:nvPr>
        </p:nvGraphicFramePr>
        <p:xfrm>
          <a:off x="573162" y="2844527"/>
          <a:ext cx="9343453" cy="311786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2527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1768159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Outils et machines pour l'agriculture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f, 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Produits et </a:t>
                      </a:r>
                      <a:r>
                        <a:rPr lang="de-CH" sz="2400" dirty="0" err="1"/>
                        <a:t>appareils</a:t>
                      </a: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 phytosanitaires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f, h</a:t>
                      </a:r>
                    </a:p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53235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750" y="898525"/>
            <a:ext cx="9623425" cy="93789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Agriculteur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r>
              <a:rPr lang="de-CH" dirty="0"/>
              <a:t>Orientation </a:t>
            </a:r>
            <a:r>
              <a:rPr lang="de-CH" dirty="0" err="1"/>
              <a:t>économie</a:t>
            </a:r>
            <a:r>
              <a:rPr lang="de-CH" dirty="0"/>
              <a:t> </a:t>
            </a:r>
            <a:r>
              <a:rPr lang="de-CH" dirty="0" err="1"/>
              <a:t>alpestre</a:t>
            </a:r>
            <a:r>
              <a:rPr lang="de-CH" dirty="0"/>
              <a:t> et </a:t>
            </a:r>
            <a:r>
              <a:rPr lang="de-CH" dirty="0" err="1"/>
              <a:t>agriculture</a:t>
            </a:r>
            <a:r>
              <a:rPr lang="de-CH" dirty="0"/>
              <a:t> de </a:t>
            </a:r>
            <a:r>
              <a:rPr lang="de-CH" dirty="0" err="1"/>
              <a:t>montagne</a:t>
            </a:r>
            <a:endParaRPr lang="de-CH" sz="2400" b="0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2000699"/>
              </p:ext>
            </p:extLst>
          </p:nvPr>
        </p:nvGraphicFramePr>
        <p:xfrm>
          <a:off x="573162" y="2844527"/>
          <a:ext cx="9343453" cy="363602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69082">
                  <a:extLst>
                    <a:ext uri="{9D8B030D-6E8A-4147-A177-3AD203B41FA5}">
                      <a16:colId xmlns:a16="http://schemas.microsoft.com/office/drawing/2014/main" val="1506872504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3849836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660704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Soins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des </a:t>
                      </a:r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sabots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dans les exploitations d'alpage et de montagne</a:t>
                      </a:r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682296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Protection des troupeaux/clôtures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1247110"/>
                  </a:ext>
                </a:extLst>
              </a:tr>
              <a:tr h="648988">
                <a:tc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 err="1">
                          <a:solidFill>
                            <a:schemeClr val="tx1"/>
                          </a:solidFill>
                        </a:rPr>
                        <a:t>Traite</a:t>
                      </a:r>
                      <a:r>
                        <a:rPr lang="de-CH" sz="200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fr-FR" sz="2000" dirty="0">
                          <a:solidFill>
                            <a:schemeClr val="tx1"/>
                          </a:solidFill>
                        </a:rPr>
                        <a:t>dans les exploitations d'alpage et de montagne</a:t>
                      </a:r>
                      <a:endParaRPr lang="de-CH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59808532"/>
                  </a:ext>
                </a:extLst>
              </a:tr>
              <a:tr h="648988">
                <a:tc gridSpan="4">
                  <a:txBody>
                    <a:bodyPr/>
                    <a:lstStyle/>
                    <a:p>
                      <a:r>
                        <a:rPr lang="de-CH" sz="2400" dirty="0">
                          <a:solidFill>
                            <a:schemeClr val="tx1"/>
                          </a:solidFill>
                        </a:rPr>
                        <a:t>Total 5+ 4 + 3 = 12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de-CH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6714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1384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1" y="530230"/>
            <a:ext cx="6391126" cy="100965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viniculteur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r>
              <a:rPr lang="de-CH" dirty="0"/>
              <a:t>Orientation </a:t>
            </a:r>
            <a:r>
              <a:rPr lang="de-CH" dirty="0" err="1"/>
              <a:t>vigne</a:t>
            </a:r>
            <a:endParaRPr lang="de-CH" dirty="0"/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6572031"/>
              </p:ext>
            </p:extLst>
          </p:nvPr>
        </p:nvGraphicFramePr>
        <p:xfrm>
          <a:off x="666237" y="1727252"/>
          <a:ext cx="8769592" cy="46305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76007">
                  <a:extLst>
                    <a:ext uri="{9D8B030D-6E8A-4147-A177-3AD203B41FA5}">
                      <a16:colId xmlns:a16="http://schemas.microsoft.com/office/drawing/2014/main" val="2889112374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3938018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6166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30566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699404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Machines viticoles et </a:t>
                      </a:r>
                      <a:r>
                        <a:rPr lang="de-CH" sz="2000" dirty="0" err="1"/>
                        <a:t>smartfarming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Biodiversité et durabilité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Créer des installations, planter des vignes, installer des filets paragrêle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2./3.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Protection des plantes et technique d'application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Multiplier les vignes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4503567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475202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0" dirty="0">
                <a:latin typeface="+mn-lt"/>
              </a:rPr>
              <a:t>Total: 5 + 7 = 12</a:t>
            </a:r>
          </a:p>
        </p:txBody>
      </p:sp>
    </p:spTree>
    <p:extLst>
      <p:ext uri="{BB962C8B-B14F-4D97-AF65-F5344CB8AC3E}">
        <p14:creationId xmlns:p14="http://schemas.microsoft.com/office/powerpoint/2010/main" val="2169605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4E7A3F7-8173-33EC-DDFC-BE40D0917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6600" y="530230"/>
            <a:ext cx="7920460" cy="1009650"/>
          </a:xfrm>
        </p:spPr>
        <p:txBody>
          <a:bodyPr/>
          <a:lstStyle/>
          <a:p>
            <a:r>
              <a:rPr lang="de-CH" dirty="0"/>
              <a:t>CI, </a:t>
            </a:r>
            <a:r>
              <a:rPr lang="de-CH" dirty="0" err="1"/>
              <a:t>viniculteur</a:t>
            </a:r>
            <a:r>
              <a:rPr lang="de-CH" dirty="0"/>
              <a:t>/</a:t>
            </a:r>
            <a:r>
              <a:rPr lang="de-CH" dirty="0" err="1"/>
              <a:t>trice</a:t>
            </a:r>
            <a:r>
              <a:rPr lang="de-CH" dirty="0"/>
              <a:t> CFC </a:t>
            </a:r>
            <a:br>
              <a:rPr lang="de-CH" dirty="0"/>
            </a:br>
            <a:r>
              <a:rPr lang="de-CH" dirty="0"/>
              <a:t>Orientation cave</a:t>
            </a:r>
          </a:p>
        </p:txBody>
      </p:sp>
      <p:graphicFrame>
        <p:nvGraphicFramePr>
          <p:cNvPr id="4" name="Tabelle 4">
            <a:extLst>
              <a:ext uri="{FF2B5EF4-FFF2-40B4-BE49-F238E27FC236}">
                <a16:creationId xmlns:a16="http://schemas.microsoft.com/office/drawing/2014/main" id="{F4B22F6C-84AD-BE4C-D0CB-BE7DEAC52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8870999"/>
              </p:ext>
            </p:extLst>
          </p:nvPr>
        </p:nvGraphicFramePr>
        <p:xfrm>
          <a:off x="666237" y="1964424"/>
          <a:ext cx="8769592" cy="3899201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48015">
                  <a:extLst>
                    <a:ext uri="{9D8B030D-6E8A-4147-A177-3AD203B41FA5}">
                      <a16:colId xmlns:a16="http://schemas.microsoft.com/office/drawing/2014/main" val="3101113931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568389759"/>
                    </a:ext>
                  </a:extLst>
                </a:gridCol>
                <a:gridCol w="3938018">
                  <a:extLst>
                    <a:ext uri="{9D8B030D-6E8A-4147-A177-3AD203B41FA5}">
                      <a16:colId xmlns:a16="http://schemas.microsoft.com/office/drawing/2014/main" val="1482317949"/>
                    </a:ext>
                  </a:extLst>
                </a:gridCol>
                <a:gridCol w="861668">
                  <a:extLst>
                    <a:ext uri="{9D8B030D-6E8A-4147-A177-3AD203B41FA5}">
                      <a16:colId xmlns:a16="http://schemas.microsoft.com/office/drawing/2014/main" val="2049325260"/>
                    </a:ext>
                  </a:extLst>
                </a:gridCol>
                <a:gridCol w="1305667">
                  <a:extLst>
                    <a:ext uri="{9D8B030D-6E8A-4147-A177-3AD203B41FA5}">
                      <a16:colId xmlns:a16="http://schemas.microsoft.com/office/drawing/2014/main" val="2117020016"/>
                    </a:ext>
                  </a:extLst>
                </a:gridCol>
              </a:tblGrid>
              <a:tr h="699404">
                <a:tc>
                  <a:txBody>
                    <a:bodyPr/>
                    <a:lstStyle/>
                    <a:p>
                      <a:r>
                        <a:rPr lang="de-DE" sz="1600" dirty="0">
                          <a:solidFill>
                            <a:schemeClr val="tx1"/>
                          </a:solidFill>
                        </a:rPr>
                        <a:t>Nr. CI</a:t>
                      </a:r>
                      <a:endParaRPr lang="de-CH" sz="16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Année d'apprentissage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Focus sur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DCO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1600" dirty="0" err="1">
                          <a:solidFill>
                            <a:schemeClr val="tx1"/>
                          </a:solidFill>
                        </a:rPr>
                        <a:t>Durée</a:t>
                      </a:r>
                      <a:r>
                        <a:rPr lang="de-CH" sz="1600" dirty="0">
                          <a:solidFill>
                            <a:schemeClr val="tx1"/>
                          </a:solidFill>
                        </a:rPr>
                        <a:t>/j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946848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fr-FR" sz="2000" dirty="0"/>
                        <a:t>Nettoyage et entretien de la cave et du matériel</a:t>
                      </a:r>
                      <a:endParaRPr lang="de-CH" sz="20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0037882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CH" sz="2000" dirty="0"/>
                        <a:t>Biodiversité et durabilité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a, 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11846866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6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Filtration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44685417"/>
                  </a:ext>
                </a:extLst>
              </a:tr>
              <a:tr h="731319"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de-CH" sz="2000" dirty="0"/>
                        <a:t>Techniques de remplissage (y compris les technologies innovantes)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f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CH" sz="2000" dirty="0"/>
                        <a:t>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21333668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9B4E4656-1044-F496-3EE7-AA85035FA12E}"/>
              </a:ext>
            </a:extLst>
          </p:cNvPr>
          <p:cNvSpPr txBox="1"/>
          <p:nvPr/>
        </p:nvSpPr>
        <p:spPr>
          <a:xfrm>
            <a:off x="666237" y="6084887"/>
            <a:ext cx="9144596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0" dirty="0">
                <a:latin typeface="+mn-lt"/>
              </a:rPr>
              <a:t>Total: 5 + 6 = 11</a:t>
            </a:r>
          </a:p>
        </p:txBody>
      </p:sp>
    </p:spTree>
    <p:extLst>
      <p:ext uri="{BB962C8B-B14F-4D97-AF65-F5344CB8AC3E}">
        <p14:creationId xmlns:p14="http://schemas.microsoft.com/office/powerpoint/2010/main" val="639234438"/>
      </p:ext>
    </p:extLst>
  </p:cSld>
  <p:clrMapOvr>
    <a:masterClrMapping/>
  </p:clrMapOvr>
</p:sld>
</file>

<file path=ppt/theme/theme1.xml><?xml version="1.0" encoding="utf-8"?>
<a:theme xmlns:a="http://schemas.openxmlformats.org/drawingml/2006/main" name="SBV quer farbig">
  <a:themeElements>
    <a:clrScheme name="">
      <a:dk1>
        <a:srgbClr val="000000"/>
      </a:dk1>
      <a:lt1>
        <a:srgbClr val="CAFEC8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E1FEE0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SBV quer farbig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95363" rtl="0" eaLnBrk="0" fontAlgn="base" latinLnBrk="0" hangingPunct="0">
          <a:lnSpc>
            <a:spcPct val="9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3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BV quer farbig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V quer farbig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V quer farbig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Folien_OdA_D_farbig</Template>
  <TotalTime>0</TotalTime>
  <Pages>1</Pages>
  <Words>796</Words>
  <Application>Microsoft Office PowerPoint</Application>
  <PresentationFormat>Benutzerdefiniert</PresentationFormat>
  <Paragraphs>287</Paragraphs>
  <Slides>11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4" baseType="lpstr">
      <vt:lpstr>Arial</vt:lpstr>
      <vt:lpstr>Verdana</vt:lpstr>
      <vt:lpstr>SBV quer farbig</vt:lpstr>
      <vt:lpstr>CI, interprofessionnel  </vt:lpstr>
      <vt:lpstr>CI, tous les agriculteurs/trices CFC</vt:lpstr>
      <vt:lpstr>CI, Agriculteur/trice CFC  Orientation élevage bovin   </vt:lpstr>
      <vt:lpstr>CI, Agriculteur/trice CFC  Orientation élevage porcin   </vt:lpstr>
      <vt:lpstr>CI, Agriculteur/trice CFC  Orientation aviculture  </vt:lpstr>
      <vt:lpstr>CI, Agriculteur/trice CFC  Orientations Grandes cultures et Production végétale biologique  3 jours </vt:lpstr>
      <vt:lpstr>CI, Agriculteur/trice CFC  Orientation économie alpestre et agriculture de montagne</vt:lpstr>
      <vt:lpstr>CI, viniculteur/trice CFC  Orientation vigne</vt:lpstr>
      <vt:lpstr>CI, viniculteur/trice CFC  Orientation cave</vt:lpstr>
      <vt:lpstr>CI, arboriculteur/trice CFC  </vt:lpstr>
      <vt:lpstr>CI, maraîcher/ère CFC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Hartmann Regina</dc:creator>
  <cp:keywords>, docId:34A7D20F474F1098C94B1D183143532A</cp:keywords>
  <cp:lastModifiedBy>Fomasi Diana</cp:lastModifiedBy>
  <cp:revision>24</cp:revision>
  <cp:lastPrinted>2000-03-01T15:32:42Z</cp:lastPrinted>
  <dcterms:created xsi:type="dcterms:W3CDTF">2023-08-17T07:03:53Z</dcterms:created>
  <dcterms:modified xsi:type="dcterms:W3CDTF">2024-09-10T13:29:29Z</dcterms:modified>
</cp:coreProperties>
</file>